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5"/>
  </p:notesMasterIdLst>
  <p:sldIdLst>
    <p:sldId id="346" r:id="rId5"/>
    <p:sldId id="349" r:id="rId6"/>
    <p:sldId id="351" r:id="rId7"/>
    <p:sldId id="344" r:id="rId8"/>
    <p:sldId id="394" r:id="rId9"/>
    <p:sldId id="383" r:id="rId10"/>
    <p:sldId id="371" r:id="rId11"/>
    <p:sldId id="396" r:id="rId12"/>
    <p:sldId id="397" r:id="rId13"/>
    <p:sldId id="398" r:id="rId14"/>
    <p:sldId id="310" r:id="rId15"/>
    <p:sldId id="274" r:id="rId16"/>
    <p:sldId id="389" r:id="rId17"/>
    <p:sldId id="293" r:id="rId18"/>
    <p:sldId id="390" r:id="rId19"/>
    <p:sldId id="378" r:id="rId20"/>
    <p:sldId id="395" r:id="rId21"/>
    <p:sldId id="399" r:id="rId22"/>
    <p:sldId id="335" r:id="rId23"/>
    <p:sldId id="355" r:id="rId24"/>
    <p:sldId id="353" r:id="rId25"/>
    <p:sldId id="357" r:id="rId26"/>
    <p:sldId id="359" r:id="rId27"/>
    <p:sldId id="362" r:id="rId28"/>
    <p:sldId id="363" r:id="rId29"/>
    <p:sldId id="364" r:id="rId30"/>
    <p:sldId id="337" r:id="rId31"/>
    <p:sldId id="400" r:id="rId32"/>
    <p:sldId id="360" r:id="rId33"/>
    <p:sldId id="401" r:id="rId34"/>
    <p:sldId id="373" r:id="rId35"/>
    <p:sldId id="374" r:id="rId36"/>
    <p:sldId id="376" r:id="rId37"/>
    <p:sldId id="377" r:id="rId38"/>
    <p:sldId id="384" r:id="rId39"/>
    <p:sldId id="385" r:id="rId40"/>
    <p:sldId id="386" r:id="rId41"/>
    <p:sldId id="387" r:id="rId42"/>
    <p:sldId id="388" r:id="rId43"/>
    <p:sldId id="352" r:id="rId44"/>
    <p:sldId id="402" r:id="rId45"/>
    <p:sldId id="379" r:id="rId46"/>
    <p:sldId id="380" r:id="rId47"/>
    <p:sldId id="381" r:id="rId48"/>
    <p:sldId id="382" r:id="rId49"/>
    <p:sldId id="302" r:id="rId50"/>
    <p:sldId id="325" r:id="rId51"/>
    <p:sldId id="327" r:id="rId52"/>
    <p:sldId id="328" r:id="rId53"/>
    <p:sldId id="326" r:id="rId54"/>
  </p:sldIdLst>
  <p:sldSz cx="9144000" cy="5143500" type="screen16x9"/>
  <p:notesSz cx="6858000" cy="9144000"/>
  <p:embeddedFontLst>
    <p:embeddedFont>
      <p:font typeface="Nunito Sans" pitchFamily="2" charset="0"/>
      <p:regular r:id="rId56"/>
      <p:bold r:id="rId57"/>
      <p:italic r:id="rId58"/>
      <p:boldItalic r:id="rId59"/>
    </p:embeddedFont>
    <p:embeddedFont>
      <p:font typeface="Nunito Sans Black" pitchFamily="2" charset="0"/>
      <p:bold r:id="rId60"/>
      <p:italic r:id="rId61"/>
      <p:boldItalic r:id="rId62"/>
    </p:embeddedFont>
    <p:embeddedFont>
      <p:font typeface="Nunito Sans ExtraLight" pitchFamily="2" charset="0"/>
      <p:regular r:id="rId63"/>
      <p:italic r:id="rId64"/>
    </p:embeddedFont>
    <p:embeddedFont>
      <p:font typeface="Nunito Sans Light" pitchFamily="2" charset="0"/>
      <p:regular r:id="rId65"/>
      <p: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49"/>
            <p14:sldId id="351"/>
            <p14:sldId id="344"/>
            <p14:sldId id="394"/>
            <p14:sldId id="383"/>
            <p14:sldId id="371"/>
            <p14:sldId id="396"/>
            <p14:sldId id="397"/>
            <p14:sldId id="398"/>
            <p14:sldId id="310"/>
            <p14:sldId id="274"/>
            <p14:sldId id="389"/>
            <p14:sldId id="293"/>
            <p14:sldId id="390"/>
            <p14:sldId id="378"/>
            <p14:sldId id="395"/>
            <p14:sldId id="399"/>
            <p14:sldId id="335"/>
            <p14:sldId id="355"/>
            <p14:sldId id="353"/>
            <p14:sldId id="357"/>
            <p14:sldId id="359"/>
            <p14:sldId id="362"/>
            <p14:sldId id="363"/>
            <p14:sldId id="364"/>
            <p14:sldId id="337"/>
            <p14:sldId id="400"/>
            <p14:sldId id="360"/>
          </p14:sldIdLst>
        </p14:section>
        <p14:section name="Annex" id="{10E06B8A-1F66-4457-B89B-46F469C231E5}">
          <p14:sldIdLst>
            <p14:sldId id="401"/>
            <p14:sldId id="373"/>
            <p14:sldId id="374"/>
            <p14:sldId id="376"/>
            <p14:sldId id="377"/>
            <p14:sldId id="384"/>
            <p14:sldId id="385"/>
            <p14:sldId id="386"/>
            <p14:sldId id="387"/>
            <p14:sldId id="388"/>
            <p14:sldId id="352"/>
            <p14:sldId id="402"/>
            <p14:sldId id="379"/>
            <p14:sldId id="380"/>
            <p14:sldId id="381"/>
            <p14:sldId id="382"/>
            <p14:sldId id="302"/>
            <p14:sldId id="325"/>
            <p14:sldId id="327"/>
            <p14:sldId id="328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DE6CE8"/>
    <a:srgbClr val="00B0F6"/>
    <a:srgbClr val="00BE7A"/>
    <a:srgbClr val="A4A600"/>
    <a:srgbClr val="002E6D"/>
    <a:srgbClr val="EEEEEE"/>
    <a:srgbClr val="007FC2"/>
    <a:srgbClr val="C00000"/>
    <a:srgbClr val="00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2998A-D1EE-4EED-9043-B2DCB60470FE}" v="1283" dt="2022-01-17T08:13:28.960"/>
    <p1510:client id="{500D79A4-EF37-6DB9-ADAF-F1CC350E1C98}" v="109" dt="2022-01-17T07:50:18.598"/>
    <p1510:client id="{7C7702F3-7722-E093-56E9-ED29DC53B273}" v="150" dt="2022-01-17T08:34:13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149" y="62"/>
      </p:cViewPr>
      <p:guideLst>
        <p:guide pos="4830"/>
        <p:guide pos="907"/>
        <p:guide orient="horz" pos="2958"/>
        <p:guide orient="horz" pos="7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4941627037822259"/>
          <c:y val="4.20695276978957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0.28311032570438494"/>
          <c:w val="0.30401650880596448"/>
          <c:h val="0.5667637749270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layout>
        <c:manualLayout>
          <c:xMode val="edge"/>
          <c:yMode val="edge"/>
          <c:x val="0.41573484396965382"/>
          <c:y val="2.4178801283570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160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85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Parametro temporale dell’algoritmo impostato per i grafici successivi su 2 ORE al posto di 5 minuti</a:t>
            </a:r>
          </a:p>
          <a:p>
            <a:r>
              <a:rPr lang="it-IT"/>
              <a:t>-&gt; due serie sono distinte se tra l’una e l’altra intercorre un «tempo di ricarica» </a:t>
            </a:r>
          </a:p>
          <a:p>
            <a:r>
              <a:rPr lang="it-IT"/>
              <a:t>I grafici successivi fanno riferimento solo ad auto europee per questioni di </a:t>
            </a:r>
            <a:r>
              <a:rPr lang="it-IT" err="1"/>
              <a:t>timezone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Gli </a:t>
            </a:r>
            <a:r>
              <a:rPr lang="it-IT" err="1"/>
              <a:t>outliers</a:t>
            </a:r>
            <a:r>
              <a:rPr lang="it-IT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ELETTRIFICAZIONE MOTORE: </a:t>
            </a:r>
          </a:p>
          <a:p>
            <a:pPr marL="158750" indent="0">
              <a:buNone/>
            </a:pPr>
            <a:r>
              <a:rPr lang="it-IT"/>
              <a:t>        problema -&gt; soluzione</a:t>
            </a:r>
          </a:p>
          <a:p>
            <a:pPr marL="158750" indent="0">
              <a:buNone/>
            </a:pPr>
            <a:r>
              <a:rPr lang="it-IT"/>
              <a:t>        partire dalla domanda</a:t>
            </a:r>
          </a:p>
          <a:p>
            <a:pPr marL="158750" indent="0">
              <a:buNone/>
            </a:pPr>
            <a:r>
              <a:rPr lang="it-IT"/>
              <a:t>Es: quale può essere il tempo medio di ricarica?</a:t>
            </a:r>
          </a:p>
          <a:p>
            <a:endParaRPr lang="it-IT"/>
          </a:p>
          <a:p>
            <a:r>
              <a:rPr lang="it-IT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Tutto in minuti</a:t>
            </a:r>
          </a:p>
          <a:p>
            <a:endParaRPr lang="it-IT"/>
          </a:p>
          <a:p>
            <a:r>
              <a:rPr lang="it-IT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TOGLIERE OUTLIER</a:t>
            </a:r>
          </a:p>
          <a:p>
            <a:r>
              <a:rPr lang="it-IT"/>
              <a:t>SOLO EUROPEE</a:t>
            </a:r>
          </a:p>
          <a:p>
            <a:r>
              <a:rPr lang="it-IT"/>
              <a:t>Serie sia rosse che verdi</a:t>
            </a:r>
          </a:p>
          <a:p>
            <a:endParaRPr lang="it-IT"/>
          </a:p>
          <a:p>
            <a:r>
              <a:rPr lang="it-IT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410633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  <a:p>
            <a:r>
              <a:rPr lang="it-IT" err="1"/>
              <a:t>Perchè</a:t>
            </a:r>
            <a:r>
              <a:rPr lang="it-IT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804482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750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97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1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latin typeface="Nunito Sans" pitchFamily="2" charset="77"/>
              </a:rPr>
              <a:t>Applied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srl</a:t>
            </a:r>
            <a:r>
              <a:rPr lang="it-IT" sz="800">
                <a:latin typeface="Nunito Sans" pitchFamily="2" charset="77"/>
              </a:rPr>
              <a:t> – </a:t>
            </a:r>
            <a:r>
              <a:rPr lang="it-IT" sz="800" err="1">
                <a:latin typeface="Nunito Sans" pitchFamily="2" charset="77"/>
              </a:rPr>
              <a:t>All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rights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reserved</a:t>
            </a:r>
            <a:endParaRPr lang="it-IT" sz="80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17/01/2021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47FA1EA8-2B54-4D30-8BBB-48B689B0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203580" y="838079"/>
            <a:ext cx="3199107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CE89FE21-43D5-4C57-9C96-5A4B2F311AFB}"/>
              </a:ext>
            </a:extLst>
          </p:cNvPr>
          <p:cNvSpPr txBox="1">
            <a:spLocks/>
          </p:cNvSpPr>
          <p:nvPr/>
        </p:nvSpPr>
        <p:spPr>
          <a:xfrm>
            <a:off x="3860800" y="1200402"/>
            <a:ext cx="5263332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europei hanno percorso 2160 km, quelli americani 2150.  </a:t>
            </a:r>
            <a:endParaRPr lang="it-IT" sz="1400" dirty="0"/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73B25704-74B2-41EE-90F9-2A64EB5A9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0800" y="2633669"/>
            <a:ext cx="4883151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 dirty="0"/>
          </a:p>
        </p:txBody>
      </p:sp>
      <p:pic>
        <p:nvPicPr>
          <p:cNvPr id="22" name="Segnaposto immagine 6">
            <a:extLst>
              <a:ext uri="{FF2B5EF4-FFF2-40B4-BE49-F238E27FC236}">
                <a16:creationId xmlns:a16="http://schemas.microsoft.com/office/drawing/2014/main" id="{D4FC414D-D62E-4674-B590-A4DAD180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203579" y="2271345"/>
            <a:ext cx="3199108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639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data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09298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i="1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interpretation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02245"/>
              </p:ext>
            </p:extLst>
          </p:nvPr>
        </p:nvGraphicFramePr>
        <p:xfrm>
          <a:off x="323851" y="1108702"/>
          <a:ext cx="8498416" cy="3390116"/>
        </p:xfrm>
        <a:graphic>
          <a:graphicData uri="http://schemas.openxmlformats.org/drawingml/2006/table">
            <a:tbl>
              <a:tblPr firstRow="1" bandRow="1"/>
              <a:tblGrid>
                <a:gridCol w="84454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92286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04986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6534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84208268"/>
                    </a:ext>
                  </a:extLst>
                </a:gridCol>
              </a:tblGrid>
              <a:tr h="41202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Nunito Sans"/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Qualificazione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(ipotesi)</a:t>
                      </a:r>
                    </a:p>
                  </a:txBody>
                  <a:tcPr marL="6326" marR="6326" marT="63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F07F78"/>
                          </a:solidFill>
                          <a:effectLst/>
                          <a:latin typeface="Nunito Sans"/>
                        </a:rPr>
                        <a:t>Utilizzo semi-quotidiano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per andare in azienda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A4A600"/>
                          </a:solidFill>
                          <a:effectLst/>
                          <a:latin typeface="Nunito Sans"/>
                        </a:rPr>
                        <a:t>Guida tranquilla 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in città, macchina del week-end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594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00BE7A"/>
                          </a:solidFill>
                          <a:effectLst/>
                          <a:latin typeface="Nunito Sans"/>
                        </a:rPr>
                        <a:t>Pilota professionista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utilizzo frequente in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49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Utilizza extra-urbano, nel </a:t>
                      </a:r>
                      <a:r>
                        <a:rPr lang="it-IT" sz="1100" b="1" i="0" u="none" strike="noStrike" noProof="0" dirty="0">
                          <a:solidFill>
                            <a:srgbClr val="00B0F6"/>
                          </a:solidFill>
                          <a:effectLst/>
                          <a:latin typeface="Nunito Sans"/>
                        </a:rPr>
                        <a:t>weekend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77268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Macchina utilizzata </a:t>
                      </a:r>
                      <a:r>
                        <a:rPr lang="it-IT" sz="1100" b="1" i="0" u="none" strike="noStrike" dirty="0">
                          <a:solidFill>
                            <a:srgbClr val="DE6CE8"/>
                          </a:solidFill>
                          <a:effectLst/>
                          <a:latin typeface="Nunito Sans"/>
                        </a:rPr>
                        <a:t>in pista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macchina di prova/noleggio su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3EE64B9-C52F-48EC-B481-C21CB5619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346" y="151898"/>
            <a:ext cx="846723" cy="8316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B37B50-EEF3-4C32-8417-2BD212330C9F}"/>
              </a:ext>
            </a:extLst>
          </p:cNvPr>
          <p:cNvSpPr txBox="1"/>
          <p:nvPr/>
        </p:nvSpPr>
        <p:spPr>
          <a:xfrm>
            <a:off x="6403808" y="35794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Nunito Sans"/>
              </a:rPr>
              <a:t>TODO: brainstorming interno per identificazione tipologie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52895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6296"/>
              </p:ext>
            </p:extLst>
          </p:nvPr>
        </p:nvGraphicFramePr>
        <p:xfrm>
          <a:off x="4316819" y="1308442"/>
          <a:ext cx="4683247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959145"/>
              </p:ext>
            </p:extLst>
          </p:nvPr>
        </p:nvGraphicFramePr>
        <p:xfrm>
          <a:off x="0" y="1308442"/>
          <a:ext cx="4766733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F3A1215B-41C1-49F4-A91A-C9679FE2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56" y="123161"/>
            <a:ext cx="3004194" cy="11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6252FA-E702-4363-8A2F-66783F3B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9926" y="3072458"/>
            <a:ext cx="2749792" cy="18139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4CBFDB-4C86-450E-980D-ACCF74DE10E5}"/>
              </a:ext>
            </a:extLst>
          </p:cNvPr>
          <p:cNvSpPr txBox="1"/>
          <p:nvPr/>
        </p:nvSpPr>
        <p:spPr>
          <a:xfrm>
            <a:off x="3351968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Chilometri percorsi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60D65-FC06-4DB0-A0E5-A62C493D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9" y="3072458"/>
            <a:ext cx="2749793" cy="1814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69FDEC-0A4E-4F2E-949A-B4C0220CDE42}"/>
              </a:ext>
            </a:extLst>
          </p:cNvPr>
          <p:cNvSpPr txBox="1"/>
          <p:nvPr/>
        </p:nvSpPr>
        <p:spPr>
          <a:xfrm>
            <a:off x="287845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Ore trascorse in auto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2768" y="1141228"/>
            <a:ext cx="2749792" cy="18139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2942527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Percentuale di giorni di utilizzo dell’auto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40939" y="1141228"/>
            <a:ext cx="2749793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media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8096" y="1141228"/>
            <a:ext cx="2749792" cy="181399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massima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79B476F-68C4-4D4F-AACC-F59B154CD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767" y="115385"/>
            <a:ext cx="2749793" cy="10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3E43716-3AD3-4132-BCB4-D19079FFB9BF}"/>
              </a:ext>
            </a:extLst>
          </p:cNvPr>
          <p:cNvSpPr/>
          <p:nvPr/>
        </p:nvSpPr>
        <p:spPr>
          <a:xfrm>
            <a:off x="3956885" y="4227594"/>
            <a:ext cx="5188617" cy="91740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ACBE5E74-AA70-4F3C-BA8B-C3AF6AD0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1875847"/>
            <a:ext cx="5623258" cy="32943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F53F878-3573-4447-8014-46533BDE834B}"/>
              </a:ext>
            </a:extLst>
          </p:cNvPr>
          <p:cNvSpPr/>
          <p:nvPr/>
        </p:nvSpPr>
        <p:spPr>
          <a:xfrm>
            <a:off x="4239953" y="1960585"/>
            <a:ext cx="4750518" cy="2815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5770" r="5770"/>
          <a:stretch/>
        </p:blipFill>
        <p:spPr>
          <a:xfrm>
            <a:off x="274007" y="1095536"/>
            <a:ext cx="3209692" cy="386007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/>
              </a:rPr>
              <a:t>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15248"/>
              </p:ext>
            </p:extLst>
          </p:nvPr>
        </p:nvGraphicFramePr>
        <p:xfrm>
          <a:off x="4647197" y="112796"/>
          <a:ext cx="4340787" cy="1696956"/>
        </p:xfrm>
        <a:graphic>
          <a:graphicData uri="http://schemas.openxmlformats.org/drawingml/2006/table">
            <a:tbl>
              <a:tblPr firstRow="1" bandRow="1"/>
              <a:tblGrid>
                <a:gridCol w="6538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85734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69044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1833053719"/>
                    </a:ext>
                  </a:extLst>
                </a:gridCol>
              </a:tblGrid>
              <a:tr h="328730">
                <a:tc>
                  <a:txBody>
                    <a:bodyPr/>
                    <a:lstStyle/>
                    <a:p>
                      <a:pPr algn="ctr" fontAlgn="ctr"/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N in autodromi italiani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/221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/285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17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/74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/391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52</a:t>
                      </a:r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/208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900" b="1" i="0" u="none" strike="noStrike">
                        <a:solidFill>
                          <a:srgbClr val="EEEEEE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0" i="0" u="none" strike="noStrike" cap="none">
                          <a:solidFill>
                            <a:srgbClr val="FFFFFF"/>
                          </a:solidFill>
                          <a:effectLst/>
                          <a:latin typeface="Nunito Sans"/>
                          <a:ea typeface="+mn-ea"/>
                          <a:cs typeface="+mn-cs"/>
                          <a:sym typeface="Arial"/>
                        </a:rPr>
                        <a:t>Totale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90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65614"/>
                  </a:ext>
                </a:extLst>
              </a:tr>
            </a:tbl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0EE37677-BF69-4672-BA13-1FEE639C1B8F}"/>
              </a:ext>
            </a:extLst>
          </p:cNvPr>
          <p:cNvSpPr/>
          <p:nvPr/>
        </p:nvSpPr>
        <p:spPr>
          <a:xfrm>
            <a:off x="364820" y="1417789"/>
            <a:ext cx="1174314" cy="78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4B84544-8329-4447-9527-79AD22ECBA99}"/>
              </a:ext>
            </a:extLst>
          </p:cNvPr>
          <p:cNvCxnSpPr/>
          <p:nvPr/>
        </p:nvCxnSpPr>
        <p:spPr>
          <a:xfrm flipV="1">
            <a:off x="1517605" y="280352"/>
            <a:ext cx="849934" cy="1155054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0948EA8-04BB-44F7-813D-96EB51BEC08E}"/>
              </a:ext>
            </a:extLst>
          </p:cNvPr>
          <p:cNvCxnSpPr>
            <a:cxnSpLocks/>
          </p:cNvCxnSpPr>
          <p:nvPr/>
        </p:nvCxnSpPr>
        <p:spPr>
          <a:xfrm flipV="1">
            <a:off x="1539134" y="1760192"/>
            <a:ext cx="828405" cy="440472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CC5E0C-1D5F-4B8D-A0A7-89130527D086}"/>
              </a:ext>
            </a:extLst>
          </p:cNvPr>
          <p:cNvCxnSpPr>
            <a:cxnSpLocks/>
          </p:cNvCxnSpPr>
          <p:nvPr/>
        </p:nvCxnSpPr>
        <p:spPr>
          <a:xfrm flipV="1">
            <a:off x="2035437" y="1960585"/>
            <a:ext cx="2204516" cy="179099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F1EE95-7405-4CDD-8E0B-1A3E9B3618BC}"/>
              </a:ext>
            </a:extLst>
          </p:cNvPr>
          <p:cNvSpPr/>
          <p:nvPr/>
        </p:nvSpPr>
        <p:spPr>
          <a:xfrm>
            <a:off x="1718373" y="2139684"/>
            <a:ext cx="317064" cy="32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94CE179-9EAB-4E26-A4D0-556CD0B12527}"/>
              </a:ext>
            </a:extLst>
          </p:cNvPr>
          <p:cNvCxnSpPr>
            <a:cxnSpLocks/>
          </p:cNvCxnSpPr>
          <p:nvPr/>
        </p:nvCxnSpPr>
        <p:spPr>
          <a:xfrm>
            <a:off x="2035437" y="2463856"/>
            <a:ext cx="2181957" cy="2305777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1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DBCC74-07C8-432B-9D8D-9893B8C21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6" t="-342" r="46200" b="44859"/>
          <a:stretch/>
        </p:blipFill>
        <p:spPr>
          <a:xfrm>
            <a:off x="2373715" y="300018"/>
            <a:ext cx="2019817" cy="14725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1F04AA4-6A78-414A-92A1-7CC4E41E272D}"/>
              </a:ext>
            </a:extLst>
          </p:cNvPr>
          <p:cNvSpPr/>
          <p:nvPr/>
        </p:nvSpPr>
        <p:spPr>
          <a:xfrm>
            <a:off x="2373103" y="277465"/>
            <a:ext cx="2015290" cy="14827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22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facts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and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2768" y="2750613"/>
            <a:ext cx="2749792" cy="18139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4551912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Corsa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40939" y="2750613"/>
            <a:ext cx="2749792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Sport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096" y="2750613"/>
            <a:ext cx="2749792" cy="181399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Strada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BFDBAC-D2B8-40D4-993D-2DF2C97D7132}"/>
              </a:ext>
            </a:extLst>
          </p:cNvPr>
          <p:cNvSpPr txBox="1"/>
          <p:nvPr/>
        </p:nvSpPr>
        <p:spPr>
          <a:xfrm>
            <a:off x="248096" y="935064"/>
            <a:ext cx="4904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modalità di guida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Strada è stata utilizzata dal 100% degli utenti.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45B615-01E0-43AF-8595-677DC9B7EDD4}"/>
              </a:ext>
            </a:extLst>
          </p:cNvPr>
          <p:cNvSpPr txBox="1"/>
          <p:nvPr/>
        </p:nvSpPr>
        <p:spPr>
          <a:xfrm>
            <a:off x="248096" y="1405431"/>
            <a:ext cx="8596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Soltanto il 3% non ha mai utilizzato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Sport.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Il 9.4% non ha mai utilizzato la modalità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Corsa.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mostrano la percentuale di giorni in cui gli utenti dei vari cluster hanno utilizzato le modalità di guida almeno una volta.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31BD4BF-C0A5-4417-BF8F-1D70C5201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18" y="67019"/>
            <a:ext cx="3535986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Estrapolazione di informazioni per operazioni di marketing e fidelizzazione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rgbClr val="002E69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65267" y="783970"/>
            <a:ext cx="6675120" cy="8516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/>
              </a:rPr>
              <a:t>Executive Summary</a:t>
            </a:r>
            <a:endParaRPr lang="it-IT" sz="2200" b="0" cap="none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070846" y="769451"/>
            <a:ext cx="5869641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Situation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Gennaio – Novembre 2021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1457 vetture Huracan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481.762.298 osservazioni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15350" y="783970"/>
            <a:ext cx="1530282" cy="851695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2B0FEA3F-090A-4D69-A019-76BB45B90F85}"/>
              </a:ext>
            </a:extLst>
          </p:cNvPr>
          <p:cNvSpPr/>
          <p:nvPr/>
        </p:nvSpPr>
        <p:spPr>
          <a:xfrm>
            <a:off x="1457746" y="1782227"/>
            <a:ext cx="6675120" cy="6771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59F32A6-D17F-481E-9BBD-3331A0CD5ECA}"/>
              </a:ext>
            </a:extLst>
          </p:cNvPr>
          <p:cNvSpPr txBox="1"/>
          <p:nvPr/>
        </p:nvSpPr>
        <p:spPr>
          <a:xfrm>
            <a:off x="2070846" y="1756108"/>
            <a:ext cx="5869641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Tasks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Identificazione tipologie di 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Sviluppo di un algoritmo di associazione tra vettura e tipologia di utente 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2977EC1D-2B86-4E42-9C76-9A5C06FD1B93}"/>
              </a:ext>
            </a:extLst>
          </p:cNvPr>
          <p:cNvSpPr/>
          <p:nvPr/>
        </p:nvSpPr>
        <p:spPr>
          <a:xfrm>
            <a:off x="407830" y="1782227"/>
            <a:ext cx="1530282" cy="677109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98AE0CE7-083A-4682-839F-915DEACC6E8E}"/>
              </a:ext>
            </a:extLst>
          </p:cNvPr>
          <p:cNvSpPr/>
          <p:nvPr/>
        </p:nvSpPr>
        <p:spPr>
          <a:xfrm>
            <a:off x="1465266" y="2588978"/>
            <a:ext cx="6675120" cy="9792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AC5F61B-448C-4DB2-BDF2-ED6A81AB3BF0}"/>
              </a:ext>
            </a:extLst>
          </p:cNvPr>
          <p:cNvSpPr txBox="1"/>
          <p:nvPr/>
        </p:nvSpPr>
        <p:spPr>
          <a:xfrm>
            <a:off x="2068763" y="2551576"/>
            <a:ext cx="5923430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Actions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Pulizia, reingegnerizzazione</a:t>
            </a:r>
            <a:r>
              <a:rPr lang="it-IT" sz="1200">
                <a:latin typeface="Nunito Sans" pitchFamily="2" charset="0"/>
              </a:rPr>
              <a:t> ed estrazione del dato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Individuazione parametrica ed estrazione </a:t>
            </a:r>
            <a:r>
              <a:rPr lang="it-IT" sz="1200">
                <a:latin typeface="Nunito Sans" pitchFamily="2" charset="0"/>
              </a:rPr>
              <a:t>delle </a:t>
            </a:r>
            <a:r>
              <a:rPr lang="it-IT" sz="1200" b="1" i="1">
                <a:latin typeface="Nunito Sans" pitchFamily="2" charset="0"/>
              </a:rPr>
              <a:t>serie</a:t>
            </a:r>
            <a:r>
              <a:rPr lang="it-IT" sz="1200">
                <a:latin typeface="Nunito Sans" pitchFamily="2" charset="0"/>
              </a:rPr>
              <a:t> di dati </a:t>
            </a:r>
            <a:r>
              <a:rPr lang="it-IT" sz="1200" b="1" i="1">
                <a:latin typeface="Nunito Sans" pitchFamily="2" charset="0"/>
              </a:rPr>
              <a:t>significative</a:t>
            </a:r>
            <a:r>
              <a:rPr lang="it-IT" sz="1200">
                <a:latin typeface="Nunito Sans" pitchFamily="2" charset="0"/>
              </a:rPr>
              <a:t> ed </a:t>
            </a:r>
            <a:r>
              <a:rPr lang="it-IT" sz="1200" b="1" i="1">
                <a:latin typeface="Nunito Sans" pitchFamily="2" charset="0"/>
              </a:rPr>
              <a:t>utili</a:t>
            </a:r>
            <a:r>
              <a:rPr lang="it-IT" sz="1200">
                <a:latin typeface="Nunito Sans" pitchFamily="2" charset="0"/>
              </a:rPr>
              <a:t> alla specifica analisi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Cluster </a:t>
            </a:r>
            <a:r>
              <a:rPr lang="it-IT" sz="1200" b="1" i="1" err="1">
                <a:latin typeface="Nunito Sans" pitchFamily="2" charset="0"/>
              </a:rPr>
              <a:t>analysis</a:t>
            </a:r>
            <a:r>
              <a:rPr lang="it-IT" sz="1200" b="1" i="1">
                <a:latin typeface="Nunito Sans" pitchFamily="2" charset="0"/>
              </a:rPr>
              <a:t>: </a:t>
            </a:r>
            <a:r>
              <a:rPr lang="it-IT" sz="1200">
                <a:latin typeface="Nunito Sans" pitchFamily="2" charset="0"/>
              </a:rPr>
              <a:t>categorizzazione, interpretazione e validazione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15351" y="2585557"/>
            <a:ext cx="1530282" cy="987905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ECFF43A-6207-46A2-B715-122171E4F221}"/>
              </a:ext>
            </a:extLst>
          </p:cNvPr>
          <p:cNvSpPr/>
          <p:nvPr/>
        </p:nvSpPr>
        <p:spPr>
          <a:xfrm>
            <a:off x="1337982" y="3710457"/>
            <a:ext cx="6802404" cy="12311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33D08DF-2448-4552-883A-B6B71683B62B}"/>
              </a:ext>
            </a:extLst>
          </p:cNvPr>
          <p:cNvSpPr txBox="1"/>
          <p:nvPr/>
        </p:nvSpPr>
        <p:spPr>
          <a:xfrm>
            <a:off x="2077324" y="3680324"/>
            <a:ext cx="5871724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Results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Identificazione di </a:t>
            </a:r>
            <a:r>
              <a:rPr lang="it-IT" sz="1200" b="1" i="1">
                <a:latin typeface="Nunito Sans"/>
              </a:rPr>
              <a:t>5 cluster </a:t>
            </a:r>
            <a:r>
              <a:rPr lang="it-IT" sz="1200">
                <a:latin typeface="Nunito Sans"/>
              </a:rPr>
              <a:t>di 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Variazioni significative</a:t>
            </a:r>
            <a:r>
              <a:rPr lang="it-IT" sz="1200" b="1" i="1">
                <a:latin typeface="Nunito Sans"/>
              </a:rPr>
              <a:t> </a:t>
            </a:r>
            <a:r>
              <a:rPr lang="it-IT" sz="1200" b="1" i="1" err="1">
                <a:latin typeface="Nunito Sans"/>
              </a:rPr>
              <a:t>region-dependent</a:t>
            </a:r>
            <a:endParaRPr lang="it-IT" sz="1200" b="1" i="1">
              <a:latin typeface="Nunito Sans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/>
              </a:rPr>
              <a:t>Categorizzazione su base geografica: </a:t>
            </a:r>
            <a:r>
              <a:rPr lang="it-IT" sz="1200">
                <a:latin typeface="Nunito Sans"/>
              </a:rPr>
              <a:t>confronto clienti europei vs americani </a:t>
            </a:r>
            <a:endParaRPr lang="it-IT" sz="1200" b="1" i="1">
              <a:latin typeface="Nunito Sans" pitchFamily="2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Utilizzo del dato per indirizzare futuri progetti di </a:t>
            </a:r>
            <a:r>
              <a:rPr lang="it-IT" sz="1200" b="1" i="1">
                <a:latin typeface="Nunito Sans"/>
              </a:rPr>
              <a:t>elettrificazione del motore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Estrapolazione di informazioni per operazioni di </a:t>
            </a:r>
            <a:r>
              <a:rPr lang="it-IT" sz="1200" b="1" i="1">
                <a:latin typeface="Nunito Sans"/>
              </a:rPr>
              <a:t>marketing</a:t>
            </a:r>
            <a:r>
              <a:rPr lang="it-IT" sz="1200">
                <a:latin typeface="Nunito Sans"/>
              </a:rPr>
              <a:t> e </a:t>
            </a:r>
            <a:r>
              <a:rPr lang="it-IT" sz="1200" b="1" i="1">
                <a:latin typeface="Nunito Sans"/>
              </a:rPr>
              <a:t>fidelizzazione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22871" y="3710321"/>
            <a:ext cx="1530282" cy="1232612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Elemento grafico 6" descr="Blockchain contorno">
            <a:extLst>
              <a:ext uri="{FF2B5EF4-FFF2-40B4-BE49-F238E27FC236}">
                <a16:creationId xmlns:a16="http://schemas.microsoft.com/office/drawing/2014/main" id="{44B91789-652D-43D3-B813-1399EB05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99" y="753478"/>
            <a:ext cx="914400" cy="914400"/>
          </a:xfrm>
          <a:prstGeom prst="rect">
            <a:avLst/>
          </a:prstGeom>
        </p:spPr>
      </p:pic>
      <p:pic>
        <p:nvPicPr>
          <p:cNvPr id="9" name="Elemento grafico 9" descr="Tiro a segno contorno">
            <a:extLst>
              <a:ext uri="{FF2B5EF4-FFF2-40B4-BE49-F238E27FC236}">
                <a16:creationId xmlns:a16="http://schemas.microsoft.com/office/drawing/2014/main" id="{4C60C332-6318-4B1F-A509-C912F120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596" y="3834697"/>
            <a:ext cx="914400" cy="914400"/>
          </a:xfrm>
          <a:prstGeom prst="rect">
            <a:avLst/>
          </a:prstGeom>
        </p:spPr>
      </p:pic>
      <p:pic>
        <p:nvPicPr>
          <p:cNvPr id="10" name="Elemento grafico 10" descr="Libro di giochi contorno">
            <a:extLst>
              <a:ext uri="{FF2B5EF4-FFF2-40B4-BE49-F238E27FC236}">
                <a16:creationId xmlns:a16="http://schemas.microsoft.com/office/drawing/2014/main" id="{CB276A2C-D6C3-4EBC-ADFE-F633C0A47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38" y="2609252"/>
            <a:ext cx="884322" cy="931041"/>
          </a:xfrm>
          <a:prstGeom prst="rect">
            <a:avLst/>
          </a:prstGeom>
        </p:spPr>
      </p:pic>
      <p:pic>
        <p:nvPicPr>
          <p:cNvPr id="14" name="Elemento grafico 14" descr="Appunti selezionati contorno">
            <a:extLst>
              <a:ext uri="{FF2B5EF4-FFF2-40B4-BE49-F238E27FC236}">
                <a16:creationId xmlns:a16="http://schemas.microsoft.com/office/drawing/2014/main" id="{027A5149-C712-479C-81E3-8C29F455A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473" y="1756108"/>
            <a:ext cx="800996" cy="6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Chilometri percorsi</a:t>
            </a:r>
          </a:p>
          <a:p>
            <a:r>
              <a:rPr lang="it-IT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percorsi in media al giorno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 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Durata di guida giornaliera media per cluster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Distanza media giornaliera tra serie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tempo di ricarica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Durata media delle serie per cluster (ore).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medi percorsi in una serie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/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419" y="1471073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divisi per continente.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35931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78948"/>
              </p:ext>
            </p:extLst>
          </p:nvPr>
        </p:nvGraphicFramePr>
        <p:xfrm>
          <a:off x="6122580" y="106103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6" name="Segnaposto immagine 6">
            <a:extLst>
              <a:ext uri="{FF2B5EF4-FFF2-40B4-BE49-F238E27FC236}">
                <a16:creationId xmlns:a16="http://schemas.microsoft.com/office/drawing/2014/main" id="{4CFD3D4D-2343-4B43-9CB6-32110C114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" r="5748" b="18"/>
          <a:stretch/>
        </p:blipFill>
        <p:spPr>
          <a:xfrm>
            <a:off x="4395540" y="1737192"/>
            <a:ext cx="4695093" cy="2225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4468" r="6807" b="59"/>
          <a:stretch/>
        </p:blipFill>
        <p:spPr>
          <a:xfrm>
            <a:off x="53367" y="1737192"/>
            <a:ext cx="4518633" cy="2225924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080C75-7F48-4931-852E-BAF6033C5A38}"/>
              </a:ext>
            </a:extLst>
          </p:cNvPr>
          <p:cNvSpPr txBox="1"/>
          <p:nvPr/>
        </p:nvSpPr>
        <p:spPr>
          <a:xfrm>
            <a:off x="1017283" y="4141153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unito Sans" pitchFamily="2" charset="0"/>
              </a:rPr>
              <a:t>Europa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FA223F-B3B0-4C13-B75C-7ADCA6B517A1}"/>
              </a:ext>
            </a:extLst>
          </p:cNvPr>
          <p:cNvSpPr txBox="1"/>
          <p:nvPr/>
        </p:nvSpPr>
        <p:spPr>
          <a:xfrm>
            <a:off x="5535919" y="4141154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unito Sans" pitchFamily="2" charset="0"/>
              </a:rPr>
              <a:t>America</a:t>
            </a:r>
          </a:p>
        </p:txBody>
      </p:sp>
    </p:spTree>
    <p:extLst>
      <p:ext uri="{BB962C8B-B14F-4D97-AF65-F5344CB8AC3E}">
        <p14:creationId xmlns:p14="http://schemas.microsoft.com/office/powerpoint/2010/main" val="150426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Descrizione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Cluster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err="1">
                <a:latin typeface="Nunito Sans" pitchFamily="2" charset="0"/>
              </a:rPr>
              <a:t>Findings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utilizzano l’auto il 28% dei giorni. </a:t>
            </a:r>
            <a:endParaRPr lang="it-IT" sz="1400">
              <a:latin typeface="Nunito Sans" pitchFamily="2" charset="0"/>
            </a:endParaRPr>
          </a:p>
          <a:p>
            <a:r>
              <a:rPr lang="it-IT" sz="1400">
                <a:latin typeface="Nunito Sans"/>
              </a:rPr>
              <a:t>Il 25% degli utenti guida più del 40% dei giorni. 148 utenti non hanno mai utilizzato l’auto. </a:t>
            </a:r>
            <a:endParaRPr lang="it-IT" sz="1400">
              <a:latin typeface="Nunito Sans" pitchFamily="2" charset="0"/>
            </a:endParaRPr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43761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Gli utenti Lamborghini hanno velocità medie di 56 km/h.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06837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hanno percorso 2000km. </a:t>
            </a:r>
            <a:endParaRPr lang="it-IT" sz="1400"/>
          </a:p>
          <a:p>
            <a:r>
              <a:rPr lang="it-IT" sz="1400">
                <a:latin typeface="Nunito Sans"/>
              </a:rPr>
              <a:t>Il 25% ha guidato per più di 2500km.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0375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guidano poco più di un’ora al giorno. </a:t>
            </a:r>
            <a:endParaRPr lang="it-IT" sz="1400"/>
          </a:p>
          <a:p>
            <a:r>
              <a:rPr lang="it-IT" sz="1400">
                <a:latin typeface="Nunito Sans"/>
              </a:rPr>
              <a:t>Il 25% guida per più di 1h30m.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percorso 2160 km, quelli americani 2150. 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7469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>
                <a:latin typeface="Nunito Sans" pitchFamily="2" charset="0"/>
              </a:rPr>
              <a:t>Obiettivi</a:t>
            </a:r>
            <a:r>
              <a:rPr lang="it-IT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Identificare delle tipologie di utenti utilizzando i dati raccolti dalle </a:t>
            </a:r>
            <a:r>
              <a:rPr lang="it-IT" err="1">
                <a:latin typeface="Nunito Sans" pitchFamily="2" charset="0"/>
              </a:rPr>
              <a:t>connected</a:t>
            </a:r>
            <a:r>
              <a:rPr lang="it-IT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1457 vetture </a:t>
            </a:r>
            <a:r>
              <a:rPr lang="it-IT" dirty="0" err="1">
                <a:latin typeface="Nunito Sans"/>
              </a:rPr>
              <a:t>Huracán</a:t>
            </a:r>
            <a:r>
              <a:rPr lang="it-IT" b="1" dirty="0">
                <a:latin typeface="Nunito Sans"/>
              </a:rPr>
              <a:t>,</a:t>
            </a:r>
            <a:r>
              <a:rPr lang="it-IT" dirty="0">
                <a:latin typeface="Nunito Sans"/>
              </a:rPr>
              <a:t> di cui 46 di test</a:t>
            </a:r>
            <a:endParaRPr lang="it-IT" dirty="0"/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481,762,279 osservazioni</a:t>
            </a:r>
            <a:r>
              <a:rPr lang="it-IT" dirty="0">
                <a:latin typeface="Nunito Sans"/>
              </a:rPr>
              <a:t>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/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2" r="62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20" y="1515026"/>
            <a:ext cx="5266459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 pitchFamily="2" charset="0"/>
              </a:rPr>
              <a:t>Media dei massimi giornalieri della pressione sull’acceleratore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 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Temperatura dell’olio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</a:t>
            </a:r>
            <a:r>
              <a:rPr lang="it-IT" sz="1200" err="1">
                <a:latin typeface="Nunito Sans" pitchFamily="2" charset="0"/>
              </a:rPr>
              <a:t>l’active</a:t>
            </a:r>
            <a:r>
              <a:rPr lang="it-IT" sz="1200">
                <a:latin typeface="Nunito Sans" pitchFamily="2" charset="0"/>
              </a:rPr>
              <a:t> </a:t>
            </a:r>
            <a:r>
              <a:rPr lang="it-IT" sz="1200" err="1">
                <a:latin typeface="Nunito Sans" pitchFamily="2" charset="0"/>
              </a:rPr>
              <a:t>launch</a:t>
            </a:r>
            <a:r>
              <a:rPr lang="it-IT" sz="120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Active </a:t>
            </a:r>
            <a:r>
              <a:rPr lang="it-IT" b="0" cap="none" err="1">
                <a:solidFill>
                  <a:srgbClr val="000000"/>
                </a:solidFill>
                <a:latin typeface="Nunito Sans"/>
              </a:rPr>
              <a:t>launch</a:t>
            </a:r>
            <a:r>
              <a:rPr lang="it-IT" b="0" cap="none">
                <a:solidFill>
                  <a:srgbClr val="000000"/>
                </a:solidFill>
                <a:latin typeface="Nunito Sans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0670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  <a:endParaRPr lang="it-IT" sz="600" b="1" i="0" u="none" strike="noStrike">
                        <a:solidFill>
                          <a:srgbClr val="EEEEEE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52" t="10395" r="15482" b="11850"/>
          <a:stretch/>
        </p:blipFill>
        <p:spPr>
          <a:xfrm>
            <a:off x="901222" y="1387208"/>
            <a:ext cx="7436249" cy="3688441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245918" y="847463"/>
            <a:ext cx="3156769" cy="131674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52159"/>
            <a:ext cx="3156769" cy="45719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br>
              <a:rPr lang="it-IT" dirty="0"/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5100" y="1253537"/>
            <a:ext cx="4662433" cy="842569"/>
          </a:xfrm>
        </p:spPr>
        <p:txBody>
          <a:bodyPr lIns="91440" tIns="45720" rIns="91440" bIns="45720" anchor="t"/>
          <a:lstStyle/>
          <a:p>
            <a:r>
              <a:rPr lang="it-IT" sz="1400" dirty="0">
                <a:latin typeface="Nunito Sans"/>
              </a:rPr>
              <a:t>In media, gli utenti utilizzano l’auto il 28% dei giorni, rispetto . </a:t>
            </a:r>
            <a:endParaRPr lang="it-IT" sz="1400" dirty="0">
              <a:latin typeface="Nunito Sans" pitchFamily="2" charset="0"/>
            </a:endParaRPr>
          </a:p>
          <a:p>
            <a:r>
              <a:rPr lang="it-IT" sz="1400" dirty="0">
                <a:latin typeface="Nunito Sans"/>
              </a:rPr>
              <a:t>Il 25% degli utenti guida più del 40% dei giorni. 148 utenti non hanno mai utilizzato l’auto. </a:t>
            </a:r>
            <a:endParaRPr lang="it-IT" sz="1400" dirty="0">
              <a:latin typeface="Nunito Sans" pitchFamily="2" charset="0"/>
            </a:endParaRPr>
          </a:p>
          <a:p>
            <a:endParaRPr lang="it-IT" sz="1400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egnaposto immagine 6">
            <a:extLst>
              <a:ext uri="{FF2B5EF4-FFF2-40B4-BE49-F238E27FC236}">
                <a16:creationId xmlns:a16="http://schemas.microsoft.com/office/drawing/2014/main" id="{A0192DA3-8C59-42CC-8A0D-71D1E75B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2194238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45918" y="3566793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3965100" y="2568129"/>
            <a:ext cx="3823131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 dirty="0"/>
          </a:p>
        </p:txBody>
      </p: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5D98ADFB-31DB-4E44-A0E1-238811902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3620147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E6E70D1-ABE8-409A-8A7B-C08D44B2786D}"/>
              </a:ext>
            </a:extLst>
          </p:cNvPr>
          <p:cNvSpPr txBox="1">
            <a:spLocks/>
          </p:cNvSpPr>
          <p:nvPr/>
        </p:nvSpPr>
        <p:spPr>
          <a:xfrm>
            <a:off x="3965100" y="3991158"/>
            <a:ext cx="4662433" cy="609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Gli utenti Lamborghini hanno velocità medie di 56 km/h. 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323850" y="2179222"/>
            <a:ext cx="8491682" cy="15016"/>
          </a:xfrm>
          <a:prstGeom prst="line">
            <a:avLst/>
          </a:prstGeom>
          <a:ln>
            <a:solidFill>
              <a:srgbClr val="002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4043032" y="2458063"/>
            <a:ext cx="3823131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guidano poco più di un’ora al giorno. 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guida per più di 1h30m. </a:t>
            </a:r>
            <a:endParaRPr lang="it-IT" sz="1400" dirty="0"/>
          </a:p>
        </p:txBody>
      </p: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3A0F66F6-7C63-4600-8110-0027E2DC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323850" y="820919"/>
            <a:ext cx="3156769" cy="1316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EC624FB8-2F7B-4087-A3F6-2B1F44465EBC}"/>
              </a:ext>
            </a:extLst>
          </p:cNvPr>
          <p:cNvSpPr txBox="1">
            <a:spLocks/>
          </p:cNvSpPr>
          <p:nvPr/>
        </p:nvSpPr>
        <p:spPr>
          <a:xfrm>
            <a:off x="4043032" y="1174412"/>
            <a:ext cx="4772500" cy="609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hanno percorso 2000km. 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ha guidato per più di 2500km. 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B0CCCAFB-B6CE-4E81-B871-C7DFCDE77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323849" y="2235796"/>
            <a:ext cx="3156769" cy="1316745"/>
          </a:xfrm>
        </p:spPr>
      </p:pic>
    </p:spTree>
    <p:extLst>
      <p:ext uri="{BB962C8B-B14F-4D97-AF65-F5344CB8AC3E}">
        <p14:creationId xmlns:p14="http://schemas.microsoft.com/office/powerpoint/2010/main" val="28302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52269" y="3627505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A774A74C-724A-4315-AA5C-636545C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161925" y="815781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82B0095-67A5-4509-A2D1-B16E59044D8C}"/>
              </a:ext>
            </a:extLst>
          </p:cNvPr>
          <p:cNvSpPr txBox="1">
            <a:spLocks/>
          </p:cNvSpPr>
          <p:nvPr/>
        </p:nvSpPr>
        <p:spPr>
          <a:xfrm>
            <a:off x="3860800" y="1181632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europei (in basso) usano l’auto il 26% dei giorni, quelli americani (in alto) il 31%. </a:t>
            </a:r>
            <a:endParaRPr lang="it-IT" sz="1400" dirty="0"/>
          </a:p>
        </p:txBody>
      </p:sp>
      <p:pic>
        <p:nvPicPr>
          <p:cNvPr id="17" name="Segnaposto immagine 6">
            <a:extLst>
              <a:ext uri="{FF2B5EF4-FFF2-40B4-BE49-F238E27FC236}">
                <a16:creationId xmlns:a16="http://schemas.microsoft.com/office/drawing/2014/main" id="{44348668-7E57-4BAB-8888-E2CBC0F41E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161925" y="2259020"/>
            <a:ext cx="3240762" cy="1351780"/>
          </a:xfrm>
        </p:spPr>
      </p:pic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2EF16CED-5739-416D-BD03-A02AE63F7134}"/>
              </a:ext>
            </a:extLst>
          </p:cNvPr>
          <p:cNvSpPr txBox="1">
            <a:spLocks/>
          </p:cNvSpPr>
          <p:nvPr/>
        </p:nvSpPr>
        <p:spPr>
          <a:xfrm>
            <a:off x="3860800" y="2662976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CD04E7C1-74EC-479F-BEA1-35EF22D9C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" r="10"/>
          <a:stretch/>
        </p:blipFill>
        <p:spPr>
          <a:xfrm>
            <a:off x="161925" y="3702259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B6C6294D-8AE1-4295-BA58-426F548FA0D9}"/>
              </a:ext>
            </a:extLst>
          </p:cNvPr>
          <p:cNvSpPr txBox="1">
            <a:spLocks/>
          </p:cNvSpPr>
          <p:nvPr/>
        </p:nvSpPr>
        <p:spPr>
          <a:xfrm>
            <a:off x="3860800" y="4023363"/>
            <a:ext cx="4529667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8065153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3e8849ca-68a6-4ac9-b153-c1b91cdf1eac"/>
    <ds:schemaRef ds:uri="7b8ef0a9-b9b8-4f6c-8ca9-35eb87a149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3e8849ca-68a6-4ac9-b153-c1b91cdf1eac"/>
    <ds:schemaRef ds:uri="7b8ef0a9-b9b8-4f6c-8ca9-35eb87a14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2865</Words>
  <Application>Microsoft Office PowerPoint</Application>
  <PresentationFormat>Presentazione su schermo (16:9)</PresentationFormat>
  <Paragraphs>1014</Paragraphs>
  <Slides>50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Arial</vt:lpstr>
      <vt:lpstr>Roboto</vt:lpstr>
      <vt:lpstr>Nunito Sans</vt:lpstr>
      <vt:lpstr>Nunito Sans Black</vt:lpstr>
      <vt:lpstr>Wingdings</vt:lpstr>
      <vt:lpstr>Nunito Sans ExtraLight</vt:lpstr>
      <vt:lpstr>Nunito Sans Light</vt:lpstr>
      <vt:lpstr>APPLIED</vt:lpstr>
      <vt:lpstr>Presentazione standard di PowerPoint</vt:lpstr>
      <vt:lpstr>Executive Summary</vt:lpstr>
      <vt:lpstr>Agenda </vt:lpstr>
      <vt:lpstr>Contenuti</vt:lpstr>
      <vt:lpstr>Metodologia</vt:lpstr>
      <vt:lpstr>Distribuzione geografica</vt:lpstr>
      <vt:lpstr>Facts and figures </vt:lpstr>
      <vt:lpstr>Facts and figures</vt:lpstr>
      <vt:lpstr>Facts and figures</vt:lpstr>
      <vt:lpstr>Facts and figures</vt:lpstr>
      <vt:lpstr>Cluster analysis</vt:lpstr>
      <vt:lpstr>Findings  Risultati della clusterizzazione con k-means clustering.  </vt:lpstr>
      <vt:lpstr>Findings: data Descrizione cluster</vt:lpstr>
      <vt:lpstr>Findings: interpretation  Descrizione cluster</vt:lpstr>
      <vt:lpstr>Findings  Descrizione cluster – distribuzione geografica</vt:lpstr>
      <vt:lpstr>Findings Key figures by cluster</vt:lpstr>
      <vt:lpstr>Findings Guida in pista</vt:lpstr>
      <vt:lpstr>Findings Key facts and figures by cluster</vt:lpstr>
      <vt:lpstr>Possibili applicazioni</vt:lpstr>
      <vt:lpstr>Possibili applicazioni Utilizzo del dato per indirizzare futuri progetti di elettrificazione del motore</vt:lpstr>
      <vt:lpstr>Validazione Box plot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tempo di ricarica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Sviluppo della categorizzazione su base geografica </vt:lpstr>
      <vt:lpstr>Possibili applicazioni Sviluppo della categorizzazione su base geografica </vt:lpstr>
      <vt:lpstr>Presentazione standard di PowerPoint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 Descrizione cluster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Annex: validazione  Pressione sull’acceleratore</vt:lpstr>
      <vt:lpstr>Annex: Validazione Temperatura dell’olio</vt:lpstr>
      <vt:lpstr>Annex: Validazione  Rotazioni per minuto</vt:lpstr>
      <vt:lpstr>Annex: Validazione Coppia istantanea</vt:lpstr>
      <vt:lpstr>Annex: Validazione  Active launch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25</cp:revision>
  <dcterms:created xsi:type="dcterms:W3CDTF">2021-10-06T12:39:56Z</dcterms:created>
  <dcterms:modified xsi:type="dcterms:W3CDTF">2022-01-17T17:27:51Z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